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27"/>
  </p:notesMasterIdLst>
  <p:sldIdLst>
    <p:sldId id="261" r:id="rId3"/>
    <p:sldId id="281" r:id="rId4"/>
    <p:sldId id="299" r:id="rId5"/>
    <p:sldId id="289" r:id="rId6"/>
    <p:sldId id="288" r:id="rId7"/>
    <p:sldId id="272" r:id="rId8"/>
    <p:sldId id="291" r:id="rId9"/>
    <p:sldId id="290" r:id="rId10"/>
    <p:sldId id="292" r:id="rId11"/>
    <p:sldId id="294" r:id="rId12"/>
    <p:sldId id="293" r:id="rId13"/>
    <p:sldId id="300" r:id="rId14"/>
    <p:sldId id="275" r:id="rId15"/>
    <p:sldId id="304" r:id="rId16"/>
    <p:sldId id="295" r:id="rId17"/>
    <p:sldId id="301" r:id="rId18"/>
    <p:sldId id="273" r:id="rId19"/>
    <p:sldId id="296" r:id="rId20"/>
    <p:sldId id="302" r:id="rId21"/>
    <p:sldId id="297" r:id="rId22"/>
    <p:sldId id="303" r:id="rId23"/>
    <p:sldId id="298" r:id="rId24"/>
    <p:sldId id="285" r:id="rId25"/>
    <p:sldId id="26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F00"/>
    <a:srgbClr val="214873"/>
    <a:srgbClr val="EBEAAE"/>
    <a:srgbClr val="F583C0"/>
    <a:srgbClr val="002D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706"/>
  </p:normalViewPr>
  <p:slideViewPr>
    <p:cSldViewPr snapToGrid="0" showGuides="1">
      <p:cViewPr>
        <p:scale>
          <a:sx n="66" d="100"/>
          <a:sy n="66" d="100"/>
        </p:scale>
        <p:origin x="66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2BD0E-4A5A-4620-B0FB-2CF733D3C1B6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4D084-824A-470A-9A8A-5D0777D6165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20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616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0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0825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040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14290"/>
            <a:ext cx="10972800" cy="654032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rgbClr val="002D5E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2pPr>
            <a:lvl3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3pPr>
            <a:lvl4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4pPr>
            <a:lvl5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6205803" cy="912946"/>
            <a:chOff x="0" y="0"/>
            <a:chExt cx="4654352" cy="912946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251520" cy="912946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89756" y="889653"/>
              <a:ext cx="4564596" cy="19068"/>
            </a:xfrm>
            <a:prstGeom prst="line">
              <a:avLst/>
            </a:prstGeom>
            <a:ln w="19050">
              <a:solidFill>
                <a:srgbClr val="FFC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 userDrawn="1"/>
        </p:nvGrpSpPr>
        <p:grpSpPr>
          <a:xfrm>
            <a:off x="8780014" y="292963"/>
            <a:ext cx="2911876" cy="596690"/>
            <a:chOff x="8780014" y="292963"/>
            <a:chExt cx="2911876" cy="596690"/>
          </a:xfrm>
        </p:grpSpPr>
        <p:sp>
          <p:nvSpPr>
            <p:cNvPr id="11" name="矩形 10"/>
            <p:cNvSpPr/>
            <p:nvPr userDrawn="1"/>
          </p:nvSpPr>
          <p:spPr>
            <a:xfrm>
              <a:off x="8780014" y="292963"/>
              <a:ext cx="2911876" cy="596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79" y="369290"/>
              <a:ext cx="2691921" cy="409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842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9469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911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675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5636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444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78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14291"/>
            <a:ext cx="8366720" cy="654032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rgbClr val="002D5E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2pPr>
            <a:lvl3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3pPr>
            <a:lvl4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4pPr>
            <a:lvl5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2"/>
            <a:ext cx="6205803" cy="923548"/>
            <a:chOff x="0" y="0"/>
            <a:chExt cx="4654352" cy="923547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251520" cy="923547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89756" y="889653"/>
              <a:ext cx="4564596" cy="19068"/>
            </a:xfrm>
            <a:prstGeom prst="line">
              <a:avLst/>
            </a:prstGeom>
            <a:ln w="19050">
              <a:solidFill>
                <a:srgbClr val="FFC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00538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098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673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530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345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322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781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55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888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71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97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vic\Desktop\ppt-02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" y="0"/>
            <a:ext cx="12193488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142852"/>
            <a:ext cx="109728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93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377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FFCF00"/>
        </a:buClr>
        <a:buFont typeface="Wingdings" charset="2"/>
        <a:buChar char="§"/>
        <a:defRPr sz="2400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1pPr>
      <a:lvl2pPr marL="742932" indent="-285744" algn="l" defTabSz="914377" rtl="0" eaLnBrk="1" latinLnBrk="0" hangingPunct="1">
        <a:spcBef>
          <a:spcPct val="20000"/>
        </a:spcBef>
        <a:buClr>
          <a:schemeClr val="accent3"/>
        </a:buClr>
        <a:buFont typeface="Wingdings" charset="2"/>
        <a:buChar char="§"/>
        <a:defRPr sz="2000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vic\Desktop\ppt-02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" y="0"/>
            <a:ext cx="12193488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142852"/>
            <a:ext cx="109728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8780014" y="292963"/>
            <a:ext cx="2911876" cy="596690"/>
            <a:chOff x="8780014" y="292963"/>
            <a:chExt cx="2911876" cy="596690"/>
          </a:xfrm>
        </p:grpSpPr>
        <p:sp>
          <p:nvSpPr>
            <p:cNvPr id="9" name="矩形 8"/>
            <p:cNvSpPr/>
            <p:nvPr userDrawn="1"/>
          </p:nvSpPr>
          <p:spPr>
            <a:xfrm>
              <a:off x="8780014" y="292963"/>
              <a:ext cx="2911876" cy="596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79" y="369290"/>
              <a:ext cx="2691921" cy="409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40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CF00"/>
        </a:buClr>
        <a:buFont typeface="Wingdings" charset="2"/>
        <a:buChar char="§"/>
        <a:defRPr sz="2400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charset="2"/>
        <a:buChar char="§"/>
        <a:defRPr sz="2000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5.png"/><Relationship Id="rId7" Type="http://schemas.openxmlformats.org/officeDocument/2006/relationships/image" Target="../media/image2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D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178" y="5356865"/>
            <a:ext cx="1935638" cy="130061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07FC61-C17B-4121-A6CD-E0FA5B0B2923}"/>
              </a:ext>
            </a:extLst>
          </p:cNvPr>
          <p:cNvSpPr txBox="1"/>
          <p:nvPr/>
        </p:nvSpPr>
        <p:spPr>
          <a:xfrm>
            <a:off x="451942" y="221309"/>
            <a:ext cx="11288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Spatial-temporal Programmable </a:t>
            </a:r>
            <a:r>
              <a:rPr lang="en-US" altLang="zh-CN" sz="4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Metasurface</a:t>
            </a:r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</a:p>
          <a:p>
            <a:pPr algn="ctr"/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Channel Radiation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7984359-EDC7-4D4D-B201-1D422A62156D}"/>
              </a:ext>
            </a:extLst>
          </p:cNvPr>
          <p:cNvSpPr txBox="1"/>
          <p:nvPr/>
        </p:nvSpPr>
        <p:spPr>
          <a:xfrm>
            <a:off x="783541" y="2921417"/>
            <a:ext cx="10624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Chengfan Li</a:t>
            </a:r>
            <a:r>
              <a:rPr lang="en-US" altLang="zh-CN" sz="28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Zhehao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Yu</a:t>
            </a:r>
            <a:r>
              <a:rPr lang="en-US" altLang="zh-CN" sz="28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Yan Shen</a:t>
            </a:r>
            <a:r>
              <a:rPr lang="en-US" altLang="zh-CN" sz="28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Runqing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cai</a:t>
            </a:r>
            <a:r>
              <a:rPr lang="en-US" altLang="zh-CN" sz="28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2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Xuyang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Lu</a:t>
            </a:r>
            <a:r>
              <a:rPr lang="en-US" altLang="zh-CN" sz="28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0282022-CBA4-AE46-A175-82A4EB4CA96D}"/>
              </a:ext>
            </a:extLst>
          </p:cNvPr>
          <p:cNvSpPr/>
          <p:nvPr/>
        </p:nvSpPr>
        <p:spPr>
          <a:xfrm>
            <a:off x="1766766" y="3930076"/>
            <a:ext cx="865846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altLang="zh-CN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UM-SJTU Joint Institute, Shanghai Jiao Tong University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EA30A6-892B-4760-98D3-C08D91929700}"/>
              </a:ext>
            </a:extLst>
          </p:cNvPr>
          <p:cNvSpPr/>
          <p:nvPr/>
        </p:nvSpPr>
        <p:spPr>
          <a:xfrm>
            <a:off x="2012068" y="4422519"/>
            <a:ext cx="7840223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altLang="zh-CN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Electronics and Information Technology, </a:t>
            </a:r>
          </a:p>
          <a:p>
            <a:pPr algn="ctr"/>
            <a:r>
              <a:rPr lang="en-US" altLang="zh-CN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 </a:t>
            </a:r>
            <a:r>
              <a:rPr lang="en-US" altLang="zh-CN" sz="26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Yat-sen</a:t>
            </a:r>
            <a:r>
              <a:rPr lang="en-US" altLang="zh-CN" sz="2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University </a:t>
            </a:r>
          </a:p>
        </p:txBody>
      </p:sp>
    </p:spTree>
    <p:extLst>
      <p:ext uri="{BB962C8B-B14F-4D97-AF65-F5344CB8AC3E}">
        <p14:creationId xmlns:p14="http://schemas.microsoft.com/office/powerpoint/2010/main" val="704327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4-th Dimension</a:t>
            </a:r>
            <a:endParaRPr lang="zh-CN" altLang="en-US" sz="4400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514C363-3CBE-4BA3-AFA1-322E363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4788904"/>
            <a:ext cx="5261462" cy="1496950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>
                <a:cs typeface="Arial" panose="020B0604020202020204" pitchFamily="34" charset="0"/>
              </a:rPr>
              <a:t>C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ontinuous coding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Phase &amp; Amplitude control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Flexible Space Modulation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F6C0423-4175-4D3A-B69F-B0959B8F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639" y="3091810"/>
            <a:ext cx="291457" cy="1537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051F600-5C07-4591-B7A3-F5F6670DD37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65221" y="1377319"/>
            <a:ext cx="5007026" cy="315892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73D96EA-09A1-4DDF-B54B-E9A1C767B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131" y="1273211"/>
            <a:ext cx="5594648" cy="3303844"/>
          </a:xfrm>
          <a:prstGeom prst="rect">
            <a:avLst/>
          </a:prstGeom>
        </p:spPr>
      </p:pic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AE8EF072-F37C-44E7-86A3-6A3185B8D4DA}"/>
              </a:ext>
            </a:extLst>
          </p:cNvPr>
          <p:cNvSpPr txBox="1">
            <a:spLocks/>
          </p:cNvSpPr>
          <p:nvPr/>
        </p:nvSpPr>
        <p:spPr>
          <a:xfrm>
            <a:off x="6721990" y="4981944"/>
            <a:ext cx="4860410" cy="149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F00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cs typeface="Arial" panose="020B0604020202020204" pitchFamily="34" charset="0"/>
              </a:rPr>
              <a:t>Harmonic Suppression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Reduce loss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109DB88-8D7A-410C-8866-B9C2B141381B}"/>
              </a:ext>
            </a:extLst>
          </p:cNvPr>
          <p:cNvSpPr txBox="1"/>
          <p:nvPr/>
        </p:nvSpPr>
        <p:spPr>
          <a:xfrm>
            <a:off x="322296" y="6541936"/>
            <a:ext cx="8475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[4] Dai JY, et al.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621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More Applications</a:t>
            </a:r>
            <a:endParaRPr lang="zh-CN" altLang="en-US" sz="4400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514C363-3CBE-4BA3-AFA1-322E363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312" y="4933017"/>
            <a:ext cx="4188053" cy="1202489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 based Imaging System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sz="2800" dirty="0">
              <a:cs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A6FEEFFC-58B6-43E5-9CAA-7BFA0707F9C0}"/>
              </a:ext>
            </a:extLst>
          </p:cNvPr>
          <p:cNvGrpSpPr/>
          <p:nvPr/>
        </p:nvGrpSpPr>
        <p:grpSpPr>
          <a:xfrm>
            <a:off x="240257" y="1293323"/>
            <a:ext cx="3544385" cy="3265423"/>
            <a:chOff x="1012385" y="2047935"/>
            <a:chExt cx="3464656" cy="300792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DB5A6E9-8A97-4CEA-A862-9D2EFBFD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75626" y="2376598"/>
              <a:ext cx="2644250" cy="2644077"/>
            </a:xfrm>
            <a:prstGeom prst="rect">
              <a:avLst/>
            </a:prstGeom>
          </p:spPr>
        </p:pic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6F82710B-3E94-42FC-B71E-523FCDFC7359}"/>
                </a:ext>
              </a:extLst>
            </p:cNvPr>
            <p:cNvSpPr/>
            <p:nvPr/>
          </p:nvSpPr>
          <p:spPr>
            <a:xfrm>
              <a:off x="1012387" y="2047938"/>
              <a:ext cx="3464654" cy="3007922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B5AB35A0-6E31-4102-8B5A-C0704CFC683D}"/>
                </a:ext>
              </a:extLst>
            </p:cNvPr>
            <p:cNvSpPr txBox="1"/>
            <p:nvPr/>
          </p:nvSpPr>
          <p:spPr>
            <a:xfrm>
              <a:off x="1012385" y="2047935"/>
              <a:ext cx="3464653" cy="286717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Metasurface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Imaging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1C5A595-6781-445C-8592-51F2D004E0E6}"/>
              </a:ext>
            </a:extLst>
          </p:cNvPr>
          <p:cNvGrpSpPr/>
          <p:nvPr/>
        </p:nvGrpSpPr>
        <p:grpSpPr>
          <a:xfrm>
            <a:off x="4188053" y="1277674"/>
            <a:ext cx="3838282" cy="3265424"/>
            <a:chOff x="4486413" y="1992124"/>
            <a:chExt cx="3838282" cy="3265424"/>
          </a:xfrm>
        </p:grpSpPr>
        <p:pic>
          <p:nvPicPr>
            <p:cNvPr id="23" name="图片 3">
              <a:extLst>
                <a:ext uri="{FF2B5EF4-FFF2-40B4-BE49-F238E27FC236}">
                  <a16:creationId xmlns:a16="http://schemas.microsoft.com/office/drawing/2014/main" id="{5AD08CD3-1B46-43B4-8920-200111470CFF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611725" y="2370952"/>
              <a:ext cx="3400965" cy="2754168"/>
            </a:xfrm>
            <a:prstGeom prst="rect">
              <a:avLst/>
            </a:prstGeom>
          </p:spPr>
        </p:pic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888EE9DE-D0B4-461B-AC4C-C84C73087637}"/>
                </a:ext>
              </a:extLst>
            </p:cNvPr>
            <p:cNvSpPr/>
            <p:nvPr/>
          </p:nvSpPr>
          <p:spPr>
            <a:xfrm>
              <a:off x="4486415" y="1992126"/>
              <a:ext cx="3838280" cy="3265422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38" name="TextBox 7">
              <a:extLst>
                <a:ext uri="{FF2B5EF4-FFF2-40B4-BE49-F238E27FC236}">
                  <a16:creationId xmlns:a16="http://schemas.microsoft.com/office/drawing/2014/main" id="{B6F7A754-3CC3-47AA-A7BE-84DBF40ACAF0}"/>
                </a:ext>
              </a:extLst>
            </p:cNvPr>
            <p:cNvSpPr txBox="1"/>
            <p:nvPr/>
          </p:nvSpPr>
          <p:spPr>
            <a:xfrm>
              <a:off x="4486413" y="1992124"/>
              <a:ext cx="3838279" cy="311262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Encrypted MIMO Communication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8F6FA04C-B679-4511-A0E0-ADF492415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278" y="2025499"/>
            <a:ext cx="3364121" cy="2080229"/>
          </a:xfrm>
          <a:prstGeom prst="rect">
            <a:avLst/>
          </a:prstGeom>
        </p:spPr>
      </p:pic>
      <p:sp>
        <p:nvSpPr>
          <p:cNvPr id="40" name="Rectangle 28">
            <a:extLst>
              <a:ext uri="{FF2B5EF4-FFF2-40B4-BE49-F238E27FC236}">
                <a16:creationId xmlns:a16="http://schemas.microsoft.com/office/drawing/2014/main" id="{2A7FC44F-1926-4B05-85E1-A3E21EC3BD0A}"/>
              </a:ext>
            </a:extLst>
          </p:cNvPr>
          <p:cNvSpPr/>
          <p:nvPr/>
        </p:nvSpPr>
        <p:spPr>
          <a:xfrm>
            <a:off x="8399885" y="1277674"/>
            <a:ext cx="3544385" cy="3281072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</p:spPr>
        <p:txBody>
          <a:bodyPr lIns="22860" rIns="22860" anchor="ctr"/>
          <a:lstStyle/>
          <a:p>
            <a:pPr defTabSz="914217">
              <a:defRPr sz="3600" b="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41" name="TextBox 7">
            <a:extLst>
              <a:ext uri="{FF2B5EF4-FFF2-40B4-BE49-F238E27FC236}">
                <a16:creationId xmlns:a16="http://schemas.microsoft.com/office/drawing/2014/main" id="{AF56306B-D48D-4E8D-A117-A3C4E25BE747}"/>
              </a:ext>
            </a:extLst>
          </p:cNvPr>
          <p:cNvSpPr txBox="1"/>
          <p:nvPr/>
        </p:nvSpPr>
        <p:spPr>
          <a:xfrm>
            <a:off x="8399882" y="1257786"/>
            <a:ext cx="3544385" cy="314695"/>
          </a:xfrm>
          <a:prstGeom prst="rect">
            <a:avLst/>
          </a:prstGeom>
          <a:solidFill>
            <a:srgbClr val="00296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/>
              <a:t>Multi-user</a:t>
            </a:r>
          </a:p>
        </p:txBody>
      </p:sp>
      <p:sp>
        <p:nvSpPr>
          <p:cNvPr id="45" name="内容占位符 2">
            <a:extLst>
              <a:ext uri="{FF2B5EF4-FFF2-40B4-BE49-F238E27FC236}">
                <a16:creationId xmlns:a16="http://schemas.microsoft.com/office/drawing/2014/main" id="{CAC2428F-6654-4834-8E25-7255C1107DF3}"/>
              </a:ext>
            </a:extLst>
          </p:cNvPr>
          <p:cNvSpPr txBox="1">
            <a:spLocks/>
          </p:cNvSpPr>
          <p:nvPr/>
        </p:nvSpPr>
        <p:spPr>
          <a:xfrm>
            <a:off x="4704214" y="4949363"/>
            <a:ext cx="3695668" cy="1202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F00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Utilization of Harmonics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sz="2800" dirty="0">
              <a:cs typeface="Arial" panose="020B0604020202020204" pitchFamily="34" charset="0"/>
            </a:endParaRPr>
          </a:p>
        </p:txBody>
      </p:sp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D9384A50-4730-48B2-934D-97983D67D272}"/>
              </a:ext>
            </a:extLst>
          </p:cNvPr>
          <p:cNvSpPr txBox="1">
            <a:spLocks/>
          </p:cNvSpPr>
          <p:nvPr/>
        </p:nvSpPr>
        <p:spPr>
          <a:xfrm>
            <a:off x="7984531" y="5104955"/>
            <a:ext cx="4375085" cy="8913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F00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Special Coding Pattern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sz="2800" dirty="0">
              <a:cs typeface="Arial" panose="020B0604020202020204" pitchFamily="34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F4F4D09-23F3-49AE-AB77-B1918FD0DE24}"/>
              </a:ext>
            </a:extLst>
          </p:cNvPr>
          <p:cNvSpPr txBox="1"/>
          <p:nvPr/>
        </p:nvSpPr>
        <p:spPr>
          <a:xfrm>
            <a:off x="322296" y="6541936"/>
            <a:ext cx="8475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[5] Li L, et al.      [6] Zhang, Lei, et al.      [7] Zhao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Hanting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, et al. 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Outline</a:t>
            </a:r>
            <a:endParaRPr lang="zh-CN" altLang="en-US" sz="4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D0E4AEF-2ED4-8B44-9D3A-73F03DB06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2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5G Communication</a:t>
            </a:r>
          </a:p>
          <a:p>
            <a:pPr lvl="1"/>
            <a:r>
              <a:rPr lang="en-US" altLang="zh-CN" sz="3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Metasurface</a:t>
            </a: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r>
              <a:rPr lang="en-US" altLang="zh-CN" sz="3200" dirty="0">
                <a:cs typeface="Arial" panose="020B0604020202020204" pitchFamily="34" charset="0"/>
              </a:rPr>
              <a:t>Harmonic Suppression Theory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Unit Cell Design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Simulation Results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182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Harmonic Suppression Theory</a:t>
            </a:r>
            <a:endParaRPr lang="zh-CN" altLang="en-US" sz="4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4D63E5A-9CCC-4CA9-B1D5-11721253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779" y="1813260"/>
            <a:ext cx="4846314" cy="4000133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EDC3D7-6E70-471B-AADD-4AA0549498A3}"/>
              </a:ext>
            </a:extLst>
          </p:cNvPr>
          <p:cNvGrpSpPr/>
          <p:nvPr/>
        </p:nvGrpSpPr>
        <p:grpSpPr>
          <a:xfrm>
            <a:off x="7113709" y="1348912"/>
            <a:ext cx="4635499" cy="4427739"/>
            <a:chOff x="854820" y="1887857"/>
            <a:chExt cx="3861307" cy="3108174"/>
          </a:xfrm>
        </p:grpSpPr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3E1317-8C1A-4B1F-A3CE-4B72060B38C1}"/>
                </a:ext>
              </a:extLst>
            </p:cNvPr>
            <p:cNvSpPr/>
            <p:nvPr/>
          </p:nvSpPr>
          <p:spPr>
            <a:xfrm>
              <a:off x="854820" y="1887860"/>
              <a:ext cx="3861307" cy="3108171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8EB9E8D4-37A3-46C4-91AD-5D36AA174898}"/>
                </a:ext>
              </a:extLst>
            </p:cNvPr>
            <p:cNvSpPr txBox="1"/>
            <p:nvPr/>
          </p:nvSpPr>
          <p:spPr>
            <a:xfrm>
              <a:off x="866593" y="1887857"/>
              <a:ext cx="3849533" cy="416997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Phased Array</a:t>
              </a: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66E2A70-6F5F-44CA-B71A-305F2A599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0057" y="4219877"/>
              <a:ext cx="321908" cy="165373"/>
            </a:xfrm>
            <a:prstGeom prst="rect">
              <a:avLst/>
            </a:prstGeom>
          </p:spPr>
        </p:pic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D48352D4-42C7-41AD-9F71-15754B7EB2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2" y="1813260"/>
            <a:ext cx="3763795" cy="49867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989F8E39-ED29-4357-9F8E-2463A6EC49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42" y="2769628"/>
            <a:ext cx="4805650" cy="973654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3C41B0FE-4DD0-4C6A-BC9F-332A6BB105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832" y="3921687"/>
            <a:ext cx="5093982" cy="58311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8E05CE6D-7860-46F4-B2E3-B89F09099E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1" y="5040450"/>
            <a:ext cx="6431315" cy="64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0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Harmonic Suppression Theory</a:t>
            </a:r>
            <a:endParaRPr lang="zh-CN" altLang="en-US" sz="4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4D63E5A-9CCC-4CA9-B1D5-11721253E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779" y="1813260"/>
            <a:ext cx="4846314" cy="4000133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EDC3D7-6E70-471B-AADD-4AA0549498A3}"/>
              </a:ext>
            </a:extLst>
          </p:cNvPr>
          <p:cNvGrpSpPr/>
          <p:nvPr/>
        </p:nvGrpSpPr>
        <p:grpSpPr>
          <a:xfrm>
            <a:off x="7113709" y="1348912"/>
            <a:ext cx="4635499" cy="4427739"/>
            <a:chOff x="854820" y="1887857"/>
            <a:chExt cx="3861307" cy="3108174"/>
          </a:xfrm>
        </p:grpSpPr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6D3E1317-8C1A-4B1F-A3CE-4B72060B38C1}"/>
                </a:ext>
              </a:extLst>
            </p:cNvPr>
            <p:cNvSpPr/>
            <p:nvPr/>
          </p:nvSpPr>
          <p:spPr>
            <a:xfrm>
              <a:off x="854820" y="1887860"/>
              <a:ext cx="3861307" cy="3108171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8EB9E8D4-37A3-46C4-91AD-5D36AA174898}"/>
                </a:ext>
              </a:extLst>
            </p:cNvPr>
            <p:cNvSpPr txBox="1"/>
            <p:nvPr/>
          </p:nvSpPr>
          <p:spPr>
            <a:xfrm>
              <a:off x="866593" y="1887857"/>
              <a:ext cx="3849533" cy="416997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Phased Array</a:t>
              </a: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66E2A70-6F5F-44CA-B71A-305F2A599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0057" y="4219877"/>
              <a:ext cx="321908" cy="165373"/>
            </a:xfrm>
            <a:prstGeom prst="rect">
              <a:avLst/>
            </a:prstGeom>
          </p:spPr>
        </p:pic>
      </p:grpSp>
      <p:pic>
        <p:nvPicPr>
          <p:cNvPr id="43" name="图片 42">
            <a:extLst>
              <a:ext uri="{FF2B5EF4-FFF2-40B4-BE49-F238E27FC236}">
                <a16:creationId xmlns:a16="http://schemas.microsoft.com/office/drawing/2014/main" id="{E1FA293A-DBA4-43BF-AB5C-E281652999E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0" y="1505116"/>
            <a:ext cx="5315222" cy="87565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C92B738F-3588-42D3-A4B1-6FA14A61E1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30" y="2453905"/>
            <a:ext cx="6596837" cy="74418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0D341B-96E6-4EE5-AC14-2FA58384B83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05" y="3290758"/>
            <a:ext cx="2642135" cy="8720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FE7383-1686-4E59-92B8-156A16C5C1D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05" y="4347645"/>
            <a:ext cx="2642135" cy="872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0EF499-2DDD-4D6B-AC61-B6EDE7184C6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905" y="5404532"/>
            <a:ext cx="2642135" cy="8720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275F138-9F9F-4155-B864-7FEAE27FF9E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098" y="4128031"/>
            <a:ext cx="1578623" cy="108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05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EA628E24-2C9F-4344-BE9F-67AE7E7D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123" y="2106030"/>
            <a:ext cx="4500963" cy="35838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Harmonic Suppression Theory</a:t>
            </a:r>
            <a:endParaRPr lang="zh-CN" altLang="en-US" sz="44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A552360-B4E3-49FC-972C-594FBA07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465" y="1179111"/>
            <a:ext cx="4528276" cy="3403605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1A265687-A4F1-47FC-8F83-C6F17A1B5385}"/>
              </a:ext>
            </a:extLst>
          </p:cNvPr>
          <p:cNvGrpSpPr/>
          <p:nvPr/>
        </p:nvGrpSpPr>
        <p:grpSpPr>
          <a:xfrm>
            <a:off x="6605588" y="1334679"/>
            <a:ext cx="4635501" cy="4427739"/>
            <a:chOff x="854818" y="1887857"/>
            <a:chExt cx="3861309" cy="3108174"/>
          </a:xfrm>
        </p:grpSpPr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22EA5BDE-984B-4F02-9B0E-3E3333745B0B}"/>
                </a:ext>
              </a:extLst>
            </p:cNvPr>
            <p:cNvSpPr/>
            <p:nvPr/>
          </p:nvSpPr>
          <p:spPr>
            <a:xfrm>
              <a:off x="854820" y="1887860"/>
              <a:ext cx="3861307" cy="3108171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C37440F4-E8E3-4B0B-B65C-806C2D7FE34D}"/>
                </a:ext>
              </a:extLst>
            </p:cNvPr>
            <p:cNvSpPr txBox="1"/>
            <p:nvPr/>
          </p:nvSpPr>
          <p:spPr>
            <a:xfrm>
              <a:off x="854818" y="1887857"/>
              <a:ext cx="3861307" cy="416997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STPM</a:t>
              </a: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C491C0A-3E31-437E-A7A3-FFB69DB2D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0057" y="4219877"/>
              <a:ext cx="321908" cy="165373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EC315D4-CB59-4A89-830F-2294A30474F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11" y="5689845"/>
            <a:ext cx="2937508" cy="4443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CB8E34-E482-41A0-BFE0-BE9DEED73C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00" y="3677253"/>
            <a:ext cx="5120700" cy="288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5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Outline</a:t>
            </a:r>
            <a:endParaRPr lang="zh-CN" altLang="en-US" sz="4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D0E4AEF-2ED4-8B44-9D3A-73F03DB06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2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5G Communication</a:t>
            </a:r>
          </a:p>
          <a:p>
            <a:pPr lvl="1"/>
            <a:r>
              <a:rPr lang="en-US" altLang="zh-CN" sz="3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Metasurface</a:t>
            </a: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Harmonic Suppression Theory</a:t>
            </a:r>
          </a:p>
          <a:p>
            <a:r>
              <a:rPr lang="en-US" altLang="zh-CN" sz="3200" dirty="0">
                <a:cs typeface="Arial" panose="020B0604020202020204" pitchFamily="34" charset="0"/>
              </a:rPr>
              <a:t>Unit Cell Design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Simulation Results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576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Unit Cell Design</a:t>
            </a:r>
            <a:endParaRPr lang="zh-CN" altLang="en-US" sz="4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09EB99-5ACE-47AA-8DB4-C75E89476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077"/>
            <a:ext cx="5410200" cy="4307778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C4188E8E-7A6B-4419-923B-D413F01F1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842" y="2392021"/>
            <a:ext cx="6079958" cy="2269889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cs typeface="Arial" panose="020B0604020202020204" pitchFamily="34" charset="0"/>
              </a:rPr>
              <a:t>Four 1-bit elements with 5 states</a:t>
            </a:r>
          </a:p>
          <a:p>
            <a:pPr lvl="1"/>
            <a:r>
              <a:rPr kumimoji="1" lang="en-US" altLang="zh-CN" sz="2800" dirty="0">
                <a:cs typeface="Arial" panose="020B0604020202020204" pitchFamily="34" charset="0"/>
              </a:rPr>
              <a:t>Off state: Low transmittance</a:t>
            </a:r>
          </a:p>
          <a:p>
            <a:pPr lvl="1"/>
            <a:r>
              <a:rPr kumimoji="1" lang="en-US" altLang="zh-CN" sz="2800" dirty="0">
                <a:cs typeface="Arial" panose="020B0604020202020204" pitchFamily="34" charset="0"/>
              </a:rPr>
              <a:t>On states: Phase modulations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8 pin diodes controlled by FPGA</a:t>
            </a:r>
          </a:p>
        </p:txBody>
      </p:sp>
    </p:spTree>
    <p:extLst>
      <p:ext uri="{BB962C8B-B14F-4D97-AF65-F5344CB8AC3E}">
        <p14:creationId xmlns:p14="http://schemas.microsoft.com/office/powerpoint/2010/main" val="1332305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Unit Cell Design</a:t>
            </a:r>
            <a:endParaRPr lang="zh-CN" altLang="en-US" sz="4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C4188E8E-7A6B-4419-923B-D413F01F18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66743" y="4849653"/>
                <a:ext cx="10588373" cy="2269889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800" dirty="0">
                    <a:cs typeface="Arial" panose="020B0604020202020204" pitchFamily="34" charset="0"/>
                  </a:rPr>
                  <a:t>S21 parameter with D = </a:t>
                </a:r>
                <a:r>
                  <a:rPr lang="el-GR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λ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/4</a:t>
                </a:r>
              </a:p>
              <a:p>
                <a:r>
                  <a:rPr kumimoji="1" lang="en-US" altLang="zh-CN" sz="2800" dirty="0">
                    <a:cs typeface="Arial" panose="020B0604020202020204" pitchFamily="34" charset="0"/>
                  </a:rPr>
                  <a:t>Average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On-off ratio 27.6dB; Off State Transmittance &lt; -30dB</a:t>
                </a: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Relative phase error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。</m:t>
                        </m:r>
                      </m:sup>
                    </m:sSup>
                  </m:oMath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内容占位符 2">
                <a:extLst>
                  <a:ext uri="{FF2B5EF4-FFF2-40B4-BE49-F238E27FC236}">
                    <a16:creationId xmlns:a16="http://schemas.microsoft.com/office/drawing/2014/main" id="{C4188E8E-7A6B-4419-923B-D413F01F18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66743" y="4849653"/>
                <a:ext cx="10588373" cy="2269889"/>
              </a:xfrm>
              <a:blipFill>
                <a:blip r:embed="rId2"/>
                <a:stretch>
                  <a:fillRect l="-1036" t="-2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674524D-46A5-48DF-9F3B-A95C3F7A0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15" y="1438521"/>
            <a:ext cx="4192119" cy="32778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E74D54E-53FC-4AAC-8B21-4AB7F45C3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503" y="1434145"/>
            <a:ext cx="4553020" cy="3176747"/>
          </a:xfrm>
          <a:prstGeom prst="rect">
            <a:avLst/>
          </a:prstGeom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00BDE68C-7F63-4F66-AF77-0C8195E77978}"/>
              </a:ext>
            </a:extLst>
          </p:cNvPr>
          <p:cNvSpPr/>
          <p:nvPr/>
        </p:nvSpPr>
        <p:spPr>
          <a:xfrm>
            <a:off x="2031714" y="1866021"/>
            <a:ext cx="6818377" cy="59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8">
            <a:extLst>
              <a:ext uri="{FF2B5EF4-FFF2-40B4-BE49-F238E27FC236}">
                <a16:creationId xmlns:a16="http://schemas.microsoft.com/office/drawing/2014/main" id="{1D826CB1-AF3A-4598-9E7C-796A355169D6}"/>
              </a:ext>
            </a:extLst>
          </p:cNvPr>
          <p:cNvSpPr/>
          <p:nvPr/>
        </p:nvSpPr>
        <p:spPr>
          <a:xfrm>
            <a:off x="883519" y="1254605"/>
            <a:ext cx="4549370" cy="339438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</p:spPr>
        <p:txBody>
          <a:bodyPr lIns="22860" rIns="22860" anchor="ctr"/>
          <a:lstStyle/>
          <a:p>
            <a:pPr defTabSz="914217">
              <a:defRPr sz="3600" b="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6092E638-0C8A-4B6A-A347-6469FEBA474E}"/>
              </a:ext>
            </a:extLst>
          </p:cNvPr>
          <p:cNvSpPr txBox="1"/>
          <p:nvPr/>
        </p:nvSpPr>
        <p:spPr>
          <a:xfrm>
            <a:off x="883519" y="1254605"/>
            <a:ext cx="4549371" cy="410755"/>
          </a:xfrm>
          <a:prstGeom prst="rect">
            <a:avLst/>
          </a:prstGeom>
          <a:solidFill>
            <a:srgbClr val="00296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Phase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28">
            <a:extLst>
              <a:ext uri="{FF2B5EF4-FFF2-40B4-BE49-F238E27FC236}">
                <a16:creationId xmlns:a16="http://schemas.microsoft.com/office/drawing/2014/main" id="{734A292D-87EA-4064-A32C-18806037EB26}"/>
              </a:ext>
            </a:extLst>
          </p:cNvPr>
          <p:cNvSpPr/>
          <p:nvPr/>
        </p:nvSpPr>
        <p:spPr>
          <a:xfrm>
            <a:off x="6316353" y="1254605"/>
            <a:ext cx="4727166" cy="339438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</p:spPr>
        <p:txBody>
          <a:bodyPr lIns="22860" rIns="22860" anchor="ctr"/>
          <a:lstStyle/>
          <a:p>
            <a:pPr defTabSz="914217">
              <a:defRPr sz="3600" b="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32C29E4A-8467-448F-BD12-1BBC93C81FF0}"/>
              </a:ext>
            </a:extLst>
          </p:cNvPr>
          <p:cNvSpPr txBox="1"/>
          <p:nvPr/>
        </p:nvSpPr>
        <p:spPr>
          <a:xfrm>
            <a:off x="6316350" y="1230951"/>
            <a:ext cx="4727166" cy="434409"/>
          </a:xfrm>
          <a:prstGeom prst="rect">
            <a:avLst/>
          </a:prstGeom>
          <a:solidFill>
            <a:srgbClr val="00296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Amplitude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849A9F3-2662-4CD5-AC9F-AF9A292BD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143" y="4259671"/>
            <a:ext cx="983455" cy="26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930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Outline</a:t>
            </a:r>
            <a:endParaRPr lang="zh-CN" altLang="en-US" sz="4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D0E4AEF-2ED4-8B44-9D3A-73F03DB06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2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5G Communication</a:t>
            </a:r>
          </a:p>
          <a:p>
            <a:pPr lvl="1"/>
            <a:r>
              <a:rPr lang="en-US" altLang="zh-CN" sz="3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Metasurface</a:t>
            </a: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Harmonic Suppression Theory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Unit Cell Design</a:t>
            </a:r>
          </a:p>
          <a:p>
            <a:r>
              <a:rPr lang="en-US" altLang="zh-CN" sz="3200" dirty="0">
                <a:cs typeface="Arial" panose="020B0604020202020204" pitchFamily="34" charset="0"/>
              </a:rPr>
              <a:t>Simulation Results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974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Outline</a:t>
            </a:r>
            <a:endParaRPr lang="zh-CN" altLang="en-US" sz="4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D0E4AEF-2ED4-8B44-9D3A-73F03DB06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2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altLang="zh-CN" sz="3200" dirty="0">
                <a:cs typeface="Arial" panose="020B0604020202020204" pitchFamily="34" charset="0"/>
              </a:rPr>
              <a:t>5G Communication</a:t>
            </a:r>
          </a:p>
          <a:p>
            <a:pPr lvl="1"/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Metasurface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Harmonic Suppression Theory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Unit Cell Design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Simulation Results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altLang="zh-CN" sz="3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85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Simulation Result</a:t>
            </a:r>
            <a:endParaRPr lang="zh-CN" altLang="en-US" sz="4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DA5611D-5013-40E2-BFF3-03EB56DEF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80354"/>
            <a:ext cx="4828674" cy="38417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6BBE2FA-9538-4DB7-8B72-B88CC90E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5" y="1063033"/>
            <a:ext cx="4868132" cy="365905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E02C05AF-75C7-43E2-9D3E-DD41AB1FB72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31964" y="4734118"/>
                <a:ext cx="10588373" cy="2008347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sz="2800" dirty="0">
                    <a:cs typeface="Arial" panose="020B0604020202020204" pitchFamily="34" charset="0"/>
                  </a:rPr>
                  <a:t>Harmonic suppression ratio: 15dB</a:t>
                </a:r>
              </a:p>
              <a:p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Adjacent channel power ratio: -14.38dB</a:t>
                </a:r>
              </a:p>
              <a:p>
                <a:r>
                  <a:rPr kumimoji="1" lang="en-US" altLang="zh-CN" sz="2800" dirty="0">
                    <a:cs typeface="Arial" panose="020B0604020202020204" pitchFamily="34" charset="0"/>
                  </a:rPr>
                  <a:t>Target angle: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。</m:t>
                        </m:r>
                      </m:sup>
                    </m:sSup>
                  </m:oMath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E02C05AF-75C7-43E2-9D3E-DD41AB1FB7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31964" y="4734118"/>
                <a:ext cx="10588373" cy="2008347"/>
              </a:xfrm>
              <a:blipFill>
                <a:blip r:embed="rId4"/>
                <a:stretch>
                  <a:fillRect l="-979" t="-33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7882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Outline</a:t>
            </a:r>
            <a:endParaRPr lang="zh-CN" altLang="en-US" sz="4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D0E4AEF-2ED4-8B44-9D3A-73F03DB06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2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5G Communication</a:t>
            </a:r>
          </a:p>
          <a:p>
            <a:pPr lvl="1"/>
            <a:r>
              <a:rPr lang="en-US" altLang="zh-CN" sz="3200" dirty="0" err="1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Metasurface</a:t>
            </a:r>
            <a:endParaRPr lang="en-US" altLang="zh-CN" sz="32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Harmonic Suppression Theory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Unit Cell Design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Simulation Results</a:t>
            </a:r>
          </a:p>
          <a:p>
            <a:r>
              <a:rPr lang="en-US" altLang="zh-CN" sz="3200" dirty="0">
                <a:cs typeface="Arial" panose="020B0604020202020204" pitchFamily="34" charset="0"/>
              </a:rPr>
              <a:t>Conclusion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3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Conclusion</a:t>
            </a:r>
            <a:endParaRPr lang="zh-CN" altLang="en-US" sz="4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FCFB7B1-BBC6-4EC8-BC59-5FC7E8F95551}"/>
              </a:ext>
            </a:extLst>
          </p:cNvPr>
          <p:cNvSpPr txBox="1"/>
          <p:nvPr/>
        </p:nvSpPr>
        <p:spPr>
          <a:xfrm>
            <a:off x="434741" y="1166705"/>
            <a:ext cx="11322518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	A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kumimoji="1" lang="zh-CN" altLang="en-US" sz="28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time modulated programmable metasurface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architecture and its </a:t>
            </a:r>
            <a:r>
              <a:rPr kumimoji="1" lang="zh-CN" altLang="en-US" sz="28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modulation sequences 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are designed to ensure both flexibility and efficiency of </a:t>
            </a:r>
            <a:r>
              <a:rPr kumimoji="1" lang="zh-CN" altLang="en-US" sz="28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beamforming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and </a:t>
            </a:r>
            <a:r>
              <a:rPr kumimoji="1" lang="zh-CN" altLang="en-US" sz="28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undesired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</a:t>
            </a:r>
            <a:r>
              <a:rPr kumimoji="1" lang="zh-CN" altLang="en-US" sz="28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harmonics suppression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. </a:t>
            </a:r>
            <a:endParaRPr kumimoji="1" lang="en-US" altLang="zh-CN" sz="28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	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The metasurface unit cell contain</a:t>
            </a:r>
            <a:r>
              <a:rPr kumimoji="1" lang="en-US" altLang="zh-CN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four</a:t>
            </a:r>
            <a:r>
              <a:rPr kumimoji="1" lang="en-US" altLang="zh-CN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”ON” 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states and one </a:t>
            </a:r>
            <a:r>
              <a:rPr kumimoji="1" lang="en-US" altLang="zh-CN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”OFF” 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state with </a:t>
            </a:r>
            <a:r>
              <a:rPr kumimoji="1" lang="en-US" altLang="zh-CN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low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transmittance. Within the bandwidth, the </a:t>
            </a:r>
            <a:r>
              <a:rPr kumimoji="1" lang="en-US" altLang="zh-CN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system shows a high ON-OFF ratio and high harmonic suppression ratio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. </a:t>
            </a:r>
            <a:endParaRPr kumimoji="1" lang="en-US" altLang="zh-CN" sz="28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	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All these results prove the ability of the STPM to achieve high </a:t>
            </a:r>
            <a:r>
              <a:rPr kumimoji="1" lang="zh-CN" altLang="en-US" sz="28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efficient beamforming 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and </a:t>
            </a:r>
            <a:r>
              <a:rPr kumimoji="1" lang="zh-CN" altLang="en-US" sz="28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undesired harmonic suppression</a:t>
            </a:r>
            <a:r>
              <a:rPr kumimoji="1" lang="zh-CN" altLang="en-US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, indicating the potential for applying in practical communication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008798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References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A066F7-298C-4115-9ACA-571B2417B51D}"/>
              </a:ext>
            </a:extLst>
          </p:cNvPr>
          <p:cNvSpPr txBox="1"/>
          <p:nvPr/>
        </p:nvSpPr>
        <p:spPr>
          <a:xfrm>
            <a:off x="204363" y="1019242"/>
            <a:ext cx="11987637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[1]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Bao, Lei, et al. "Multi-beam forming and controls by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metasurface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with phase and amplitude modulations." IEEE Transactions on Antennas and Propagation 67.10 (2019): 6680-6685.</a:t>
            </a:r>
          </a:p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[2]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Cui TJ, et al. Coding metamaterials, digital metamaterials and programmable metamaterials. Light Sci Appl. 2014;3:e218.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[3]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A. H. Abdelrahman, A. Z.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Elsherbeni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and F. Yang, "Transmission Phase Limit of Multilayer Frequency-Selective Surfaces for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Transmitarray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Designs," in IEEE Transactions on Antennas and Propagation, vol. 62, no. 2, pp. 690-697, Feb. 2014,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doi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: 10.1109/TAP.2013.2289313.</a:t>
            </a:r>
          </a:p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[4]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Dai JY, et al. Independent control of harmonic amplitudes and phases via a time-domain digital coding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metasurface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. Light Sci Appl. 2018;7:90.</a:t>
            </a:r>
          </a:p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[5]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Li L, et al. Machine-learning reprogrammable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metasurface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imager. Nat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Commun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. 2019;10:1082.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[6]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Zhang, Lei, et al. "A wireless communication scheme based on space-and frequency-division multiplexing using digital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metasurfaces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." Nature Electronics 4.3 (2021): 218-227.</a:t>
            </a:r>
          </a:p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[7]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Zhao,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Hanting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, et al. "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Metasurface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-assisted massive backscatter wireless communication with commodity Wi-Fi signals." Nature communications 11.1 (2020): 1-10.</a:t>
            </a:r>
          </a:p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[8]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T. L. Marzetta, "Massive MIMO: An Introduction," in Bell Labs Technical Journal, vol. 20, pp. 11-22, 2015,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doi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: 10.15325/BLTJ.2015.2407793.</a:t>
            </a:r>
          </a:p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[9]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Q. Wu and R. Zhang, "Towards Smart and Reconfigurable Environment: Intelligent Reflecting Surface Aided Wireless Network," in IEEE Communications Magazine, vol. 58, no. 1, pp. 106-112, January 2020, </a:t>
            </a:r>
          </a:p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[10]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C.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Liaskos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, S.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Nie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, A.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Tsioliaridou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, A.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Pitsillides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, S. Ioannidis and I.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Akyildiz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, "A New Wireless Communication Paradigm through Software-Controlled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Metasurfaces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," in IEEE Communications Magazine, vol. 56, no. 9, pp. </a:t>
            </a:r>
          </a:p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[11]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Popov, Vladislav, et al. "Reconfigurable Sparse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Metasurface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: Beamforming Beyond Phase Gradient Heuristics." 14th European Conference on Antennas and Propagation (EUCAP 2020). 2020.</a:t>
            </a:r>
          </a:p>
          <a:p>
            <a:r>
              <a:rPr kumimoji="1" lang="en-US" altLang="zh-CN" sz="1600" b="1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[12] 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Li L, et al. Electromagnetic reprogrammable coding-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metasurface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holograms. Nat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Commun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. 2017;8:197.</a:t>
            </a:r>
          </a:p>
          <a:p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778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D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91" y="5202007"/>
            <a:ext cx="1577418" cy="10599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07FC61-C17B-4121-A6CD-E0FA5B0B2923}"/>
              </a:ext>
            </a:extLst>
          </p:cNvPr>
          <p:cNvSpPr txBox="1"/>
          <p:nvPr/>
        </p:nvSpPr>
        <p:spPr>
          <a:xfrm>
            <a:off x="2853180" y="2659559"/>
            <a:ext cx="6485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s-ES" altLang="zh-CN" sz="4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953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Outline</a:t>
            </a:r>
            <a:endParaRPr lang="zh-CN" altLang="en-US" sz="4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D0E4AEF-2ED4-8B44-9D3A-73F03DB06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129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lvl="1"/>
            <a:r>
              <a:rPr lang="en-US" altLang="zh-CN" sz="3200" dirty="0">
                <a:cs typeface="Arial" panose="020B0604020202020204" pitchFamily="34" charset="0"/>
              </a:rPr>
              <a:t>5G Communication</a:t>
            </a:r>
          </a:p>
          <a:p>
            <a:pPr lvl="1"/>
            <a:r>
              <a:rPr lang="en-US" altLang="zh-CN" sz="3200" dirty="0" err="1">
                <a:latin typeface="Arial" panose="020B0604020202020204" pitchFamily="34" charset="0"/>
                <a:cs typeface="Arial" panose="020B0604020202020204" pitchFamily="34" charset="0"/>
              </a:rPr>
              <a:t>Metasurface</a:t>
            </a:r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Harmonic Suppression Theory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Unit Cell Design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Simulation Results</a:t>
            </a:r>
          </a:p>
          <a:p>
            <a:r>
              <a:rPr lang="en-US" altLang="zh-CN" sz="32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Conclusion</a:t>
            </a:r>
          </a:p>
          <a:p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56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Introduction: New Era</a:t>
            </a:r>
            <a:endParaRPr lang="zh-CN" altLang="en-US" sz="4400" dirty="0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AFC01838-32BE-42C2-91E2-185A68261896}"/>
              </a:ext>
            </a:extLst>
          </p:cNvPr>
          <p:cNvSpPr txBox="1">
            <a:spLocks/>
          </p:cNvSpPr>
          <p:nvPr/>
        </p:nvSpPr>
        <p:spPr>
          <a:xfrm>
            <a:off x="512547" y="2033782"/>
            <a:ext cx="6734476" cy="3125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F00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>
                <a:cs typeface="Arial" panose="020B0604020202020204" pitchFamily="34" charset="0"/>
              </a:rPr>
              <a:t>More and more demand</a:t>
            </a:r>
          </a:p>
          <a:p>
            <a:pPr lvl="1"/>
            <a:r>
              <a:rPr kumimoji="1" lang="en-US" altLang="zh-CN" sz="2800" dirty="0">
                <a:cs typeface="Arial" panose="020B0604020202020204" pitchFamily="34" charset="0"/>
              </a:rPr>
              <a:t>Speed</a:t>
            </a:r>
          </a:p>
          <a:p>
            <a:pPr lvl="1"/>
            <a:r>
              <a:rPr kumimoji="1" lang="en-US" altLang="zh-CN" sz="2800" dirty="0">
                <a:cs typeface="Arial" panose="020B0604020202020204" pitchFamily="34" charset="0"/>
              </a:rPr>
              <a:t>Anytime, anywhere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Limited electromagnetic spectrum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Internet of things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BFACA1EC-78D0-43A6-B3A5-4E2214BC2F49}"/>
              </a:ext>
            </a:extLst>
          </p:cNvPr>
          <p:cNvSpPr txBox="1">
            <a:spLocks/>
          </p:cNvSpPr>
          <p:nvPr/>
        </p:nvSpPr>
        <p:spPr>
          <a:xfrm>
            <a:off x="6402404" y="2263540"/>
            <a:ext cx="6734476" cy="3125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F00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2800" dirty="0">
              <a:cs typeface="Arial" panose="020B0604020202020204" pitchFamily="34" charset="0"/>
            </a:endParaRP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551AA7C0-8610-4B64-B31F-1FB9CEECDB73}"/>
              </a:ext>
            </a:extLst>
          </p:cNvPr>
          <p:cNvSpPr txBox="1">
            <a:spLocks/>
          </p:cNvSpPr>
          <p:nvPr/>
        </p:nvSpPr>
        <p:spPr>
          <a:xfrm>
            <a:off x="4527082" y="3429000"/>
            <a:ext cx="6734476" cy="31250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F00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2800" dirty="0">
              <a:cs typeface="Arial" panose="020B0604020202020204" pitchFamily="34" charset="0"/>
            </a:endParaRPr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CBD4F342-5D1C-4730-9B29-650932893DF3}"/>
              </a:ext>
            </a:extLst>
          </p:cNvPr>
          <p:cNvSpPr txBox="1">
            <a:spLocks/>
          </p:cNvSpPr>
          <p:nvPr/>
        </p:nvSpPr>
        <p:spPr>
          <a:xfrm>
            <a:off x="8466221" y="2564152"/>
            <a:ext cx="4233512" cy="1729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F00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>
                <a:cs typeface="Arial" panose="020B0604020202020204" pitchFamily="34" charset="0"/>
              </a:rPr>
              <a:t>Broad-scale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Efficiency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Saving</a:t>
            </a: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70CA6949-8763-447B-9398-79589ADDCDC9}"/>
              </a:ext>
            </a:extLst>
          </p:cNvPr>
          <p:cNvSpPr/>
          <p:nvPr/>
        </p:nvSpPr>
        <p:spPr>
          <a:xfrm>
            <a:off x="6423259" y="3146302"/>
            <a:ext cx="1605815" cy="4427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685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17CD6E0D-7D2A-4EC9-A50B-E2DEDB56F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67" y="1789227"/>
            <a:ext cx="4992731" cy="242815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Traditional Solutions </a:t>
            </a:r>
            <a:endParaRPr lang="zh-CN" altLang="en-US" sz="4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8554FEA3-4F8A-4CF6-BB32-1ECD165EB3DF}"/>
              </a:ext>
            </a:extLst>
          </p:cNvPr>
          <p:cNvGrpSpPr/>
          <p:nvPr/>
        </p:nvGrpSpPr>
        <p:grpSpPr>
          <a:xfrm>
            <a:off x="529182" y="1263139"/>
            <a:ext cx="4992730" cy="2948407"/>
            <a:chOff x="885227" y="2093418"/>
            <a:chExt cx="4742649" cy="3699966"/>
          </a:xfrm>
        </p:grpSpPr>
        <p:sp>
          <p:nvSpPr>
            <p:cNvPr id="8" name="Rectangle 28">
              <a:extLst>
                <a:ext uri="{FF2B5EF4-FFF2-40B4-BE49-F238E27FC236}">
                  <a16:creationId xmlns:a16="http://schemas.microsoft.com/office/drawing/2014/main" id="{092CC02B-3E24-4B68-8955-51CF144EEF90}"/>
                </a:ext>
              </a:extLst>
            </p:cNvPr>
            <p:cNvSpPr/>
            <p:nvPr/>
          </p:nvSpPr>
          <p:spPr>
            <a:xfrm>
              <a:off x="885228" y="2093420"/>
              <a:ext cx="4742647" cy="3699964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E3B9C070-DBEF-4F1F-9D7E-8104925BDA40}"/>
                </a:ext>
              </a:extLst>
            </p:cNvPr>
            <p:cNvSpPr txBox="1"/>
            <p:nvPr/>
          </p:nvSpPr>
          <p:spPr>
            <a:xfrm>
              <a:off x="885227" y="2093418"/>
              <a:ext cx="4742649" cy="486368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Massive MIMO</a:t>
              </a: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BAA6E01-52DB-43F2-8009-E023C05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713" y="4869451"/>
              <a:ext cx="361969" cy="19686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EC8D321-F2D8-4B2C-B5C6-7D3DEFC98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110" y="4339284"/>
              <a:ext cx="361969" cy="196860"/>
            </a:xfrm>
            <a:prstGeom prst="rect">
              <a:avLst/>
            </a:prstGeom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DE83118-9FC4-445A-9F2E-25B0A7993335}"/>
              </a:ext>
            </a:extLst>
          </p:cNvPr>
          <p:cNvSpPr txBox="1"/>
          <p:nvPr/>
        </p:nvSpPr>
        <p:spPr>
          <a:xfrm>
            <a:off x="322296" y="6541936"/>
            <a:ext cx="8475475" cy="337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[8] T. L. Marzetta, et al. 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D323C0B-FDAE-4A53-B89D-78DB7B822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347" y="1789227"/>
            <a:ext cx="4089251" cy="148235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35BA3E6-4F27-4BCB-8A2E-8671FAABBD93}"/>
              </a:ext>
            </a:extLst>
          </p:cNvPr>
          <p:cNvGrpSpPr/>
          <p:nvPr/>
        </p:nvGrpSpPr>
        <p:grpSpPr>
          <a:xfrm>
            <a:off x="6396309" y="1263139"/>
            <a:ext cx="5319724" cy="2173107"/>
            <a:chOff x="885227" y="2093418"/>
            <a:chExt cx="4742649" cy="3699966"/>
          </a:xfrm>
        </p:grpSpPr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9C451A19-7677-4E30-B3DF-075CD0CCE3DC}"/>
                </a:ext>
              </a:extLst>
            </p:cNvPr>
            <p:cNvSpPr/>
            <p:nvPr/>
          </p:nvSpPr>
          <p:spPr>
            <a:xfrm>
              <a:off x="885228" y="2093420"/>
              <a:ext cx="4742647" cy="3699964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543F9B07-D6D8-478F-82B6-8EF1FBBE66E8}"/>
                </a:ext>
              </a:extLst>
            </p:cNvPr>
            <p:cNvSpPr txBox="1"/>
            <p:nvPr/>
          </p:nvSpPr>
          <p:spPr>
            <a:xfrm>
              <a:off x="885227" y="2093418"/>
              <a:ext cx="4742649" cy="659890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2800" dirty="0">
                  <a:cs typeface="Arial" panose="020B0604020202020204" pitchFamily="34" charset="0"/>
                </a:rPr>
                <a:t>Millimeter Wave Communication</a:t>
              </a: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CBF6D17-51E9-42BE-A489-08ADA1181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713" y="4869451"/>
              <a:ext cx="361969" cy="196860"/>
            </a:xfrm>
            <a:prstGeom prst="rect">
              <a:avLst/>
            </a:prstGeom>
          </p:spPr>
        </p:pic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2F40CEA8-D0F5-4143-9000-B93183A33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827" y="5748590"/>
            <a:ext cx="10108311" cy="548459"/>
          </a:xfrm>
        </p:spPr>
        <p:txBody>
          <a:bodyPr>
            <a:noAutofit/>
          </a:bodyPr>
          <a:lstStyle/>
          <a:p>
            <a:r>
              <a:rPr kumimoji="1" lang="en-US" altLang="zh-CN" sz="2800" dirty="0">
                <a:cs typeface="Arial" panose="020B0604020202020204" pitchFamily="34" charset="0"/>
              </a:rPr>
              <a:t>High cost and power consumption; Difficult to deploy </a:t>
            </a:r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072E433-733F-4669-B790-4CA3167CD1DE}"/>
              </a:ext>
            </a:extLst>
          </p:cNvPr>
          <p:cNvSpPr txBox="1">
            <a:spLocks/>
          </p:cNvSpPr>
          <p:nvPr/>
        </p:nvSpPr>
        <p:spPr>
          <a:xfrm>
            <a:off x="7622589" y="3992151"/>
            <a:ext cx="3785217" cy="548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F00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>
                <a:cs typeface="Arial" panose="020B0604020202020204" pitchFamily="34" charset="0"/>
              </a:rPr>
              <a:t>High speed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Large band width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DC21F1AA-DE90-47A1-935D-9BC37025AFAC}"/>
              </a:ext>
            </a:extLst>
          </p:cNvPr>
          <p:cNvSpPr txBox="1">
            <a:spLocks/>
          </p:cNvSpPr>
          <p:nvPr/>
        </p:nvSpPr>
        <p:spPr>
          <a:xfrm>
            <a:off x="529182" y="4401952"/>
            <a:ext cx="5319722" cy="1192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F00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>
                <a:cs typeface="Arial" panose="020B0604020202020204" pitchFamily="34" charset="0"/>
              </a:rPr>
              <a:t>Spatial – division multiplexing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Phased array antenna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FD68211-8ED9-47F8-B9EF-5081C2986817}"/>
              </a:ext>
            </a:extLst>
          </p:cNvPr>
          <p:cNvSpPr/>
          <p:nvPr/>
        </p:nvSpPr>
        <p:spPr>
          <a:xfrm>
            <a:off x="1690827" y="5748590"/>
            <a:ext cx="8882478" cy="548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739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60DB66D0-38D9-4757-9BA5-C26A5431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6293" y="1832922"/>
            <a:ext cx="3690816" cy="23752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4400" dirty="0"/>
              <a:t>Intelligent </a:t>
            </a:r>
            <a:r>
              <a:rPr lang="en-US" altLang="zh-CN" sz="4400" dirty="0" err="1"/>
              <a:t>Metasurface</a:t>
            </a:r>
            <a:endParaRPr lang="zh-CN" altLang="en-US" sz="4400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D0E4AEF-2ED4-8B44-9D3A-73F03DB06B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891" y="4988564"/>
            <a:ext cx="6821185" cy="1496950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cs typeface="Arial" panose="020B0604020202020204" pitchFamily="34" charset="0"/>
              </a:rPr>
              <a:t>Low cost; Low power consumption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High reliability</a:t>
            </a:r>
          </a:p>
        </p:txBody>
      </p:sp>
      <p:pic>
        <p:nvPicPr>
          <p:cNvPr id="4" name="Picture 13">
            <a:extLst>
              <a:ext uri="{FF2B5EF4-FFF2-40B4-BE49-F238E27FC236}">
                <a16:creationId xmlns:a16="http://schemas.microsoft.com/office/drawing/2014/main" id="{62CABCAD-0F25-4648-B032-A2650BAF8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99"/>
          <a:stretch/>
        </p:blipFill>
        <p:spPr>
          <a:xfrm>
            <a:off x="4767876" y="1606596"/>
            <a:ext cx="2749337" cy="29324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34E851-6A3C-42CF-B1F8-7BBB61F429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629622"/>
            <a:ext cx="2875061" cy="2631504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9DE1A3-B9BB-43B4-AF61-2E098C6B0B72}"/>
              </a:ext>
            </a:extLst>
          </p:cNvPr>
          <p:cNvGrpSpPr/>
          <p:nvPr/>
        </p:nvGrpSpPr>
        <p:grpSpPr>
          <a:xfrm>
            <a:off x="236299" y="1120959"/>
            <a:ext cx="3695310" cy="3494252"/>
            <a:chOff x="885227" y="2093418"/>
            <a:chExt cx="4742649" cy="3699966"/>
          </a:xfrm>
        </p:grpSpPr>
        <p:sp>
          <p:nvSpPr>
            <p:cNvPr id="12" name="Rectangle 28">
              <a:extLst>
                <a:ext uri="{FF2B5EF4-FFF2-40B4-BE49-F238E27FC236}">
                  <a16:creationId xmlns:a16="http://schemas.microsoft.com/office/drawing/2014/main" id="{7E06A8D4-0E0F-46FF-AE78-291143068EA7}"/>
                </a:ext>
              </a:extLst>
            </p:cNvPr>
            <p:cNvSpPr/>
            <p:nvPr/>
          </p:nvSpPr>
          <p:spPr>
            <a:xfrm>
              <a:off x="885228" y="2093420"/>
              <a:ext cx="4742647" cy="3699964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0F426D91-A595-4780-BAA5-73A93ECA56F0}"/>
                </a:ext>
              </a:extLst>
            </p:cNvPr>
            <p:cNvSpPr txBox="1"/>
            <p:nvPr/>
          </p:nvSpPr>
          <p:spPr>
            <a:xfrm>
              <a:off x="885227" y="2093418"/>
              <a:ext cx="4742649" cy="486368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Sample Structure</a:t>
              </a: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71B89E9-EE36-48A7-AA73-5F77E4F91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713" y="4869451"/>
              <a:ext cx="361969" cy="196860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993FA3D-ACB4-4BB6-9926-E68272B7B309}"/>
              </a:ext>
            </a:extLst>
          </p:cNvPr>
          <p:cNvGrpSpPr/>
          <p:nvPr/>
        </p:nvGrpSpPr>
        <p:grpSpPr>
          <a:xfrm>
            <a:off x="4483086" y="1120959"/>
            <a:ext cx="3284230" cy="3494250"/>
            <a:chOff x="885227" y="2093418"/>
            <a:chExt cx="4742649" cy="3699966"/>
          </a:xfrm>
        </p:grpSpPr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D938817-0DBF-4BBC-92D6-0B72814AF376}"/>
                </a:ext>
              </a:extLst>
            </p:cNvPr>
            <p:cNvSpPr/>
            <p:nvPr/>
          </p:nvSpPr>
          <p:spPr>
            <a:xfrm>
              <a:off x="885228" y="2093420"/>
              <a:ext cx="4742647" cy="3699964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679F4586-5B55-47FD-BF82-0BE0AC67050F}"/>
                </a:ext>
              </a:extLst>
            </p:cNvPr>
            <p:cNvSpPr txBox="1"/>
            <p:nvPr/>
          </p:nvSpPr>
          <p:spPr>
            <a:xfrm>
              <a:off x="885227" y="2093418"/>
              <a:ext cx="4742649" cy="486368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Dead Zone Relay</a:t>
              </a: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A7377FB1-0DA0-41E9-AFB7-52702E3B4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2110" y="4339284"/>
              <a:ext cx="361969" cy="19686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FC97588-F5E4-4CDD-91DC-20E59F640FF6}"/>
              </a:ext>
            </a:extLst>
          </p:cNvPr>
          <p:cNvGrpSpPr/>
          <p:nvPr/>
        </p:nvGrpSpPr>
        <p:grpSpPr>
          <a:xfrm>
            <a:off x="8286351" y="1120959"/>
            <a:ext cx="3650760" cy="3494248"/>
            <a:chOff x="885227" y="2093418"/>
            <a:chExt cx="4742649" cy="369996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6B03E5-7B5C-4519-A1B2-4737AA5977AA}"/>
                </a:ext>
              </a:extLst>
            </p:cNvPr>
            <p:cNvSpPr/>
            <p:nvPr/>
          </p:nvSpPr>
          <p:spPr>
            <a:xfrm>
              <a:off x="885228" y="2093420"/>
              <a:ext cx="4742647" cy="3699964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id="{6DAF414B-7EA7-4AF8-9FA4-2907F4456DAA}"/>
                </a:ext>
              </a:extLst>
            </p:cNvPr>
            <p:cNvSpPr txBox="1"/>
            <p:nvPr/>
          </p:nvSpPr>
          <p:spPr>
            <a:xfrm>
              <a:off x="885227" y="2093418"/>
              <a:ext cx="4742649" cy="486368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kumimoji="1"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Programmable</a:t>
              </a:r>
            </a:p>
          </p:txBody>
        </p:sp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F7C1C54E-FFDB-44D3-9493-B2156BE23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8713" y="4869451"/>
              <a:ext cx="361969" cy="196860"/>
            </a:xfrm>
            <a:prstGeom prst="rect">
              <a:avLst/>
            </a:prstGeom>
          </p:spPr>
        </p:pic>
      </p:grp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50CE3482-8ED9-4E5C-9E7F-9E1F8404E829}"/>
              </a:ext>
            </a:extLst>
          </p:cNvPr>
          <p:cNvSpPr txBox="1">
            <a:spLocks/>
          </p:cNvSpPr>
          <p:nvPr/>
        </p:nvSpPr>
        <p:spPr>
          <a:xfrm>
            <a:off x="6802593" y="4949898"/>
            <a:ext cx="5134516" cy="1464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Clr>
                <a:srgbClr val="FFCF00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 baseline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dirty="0">
                <a:cs typeface="Arial" panose="020B0604020202020204" pitchFamily="34" charset="0"/>
              </a:rPr>
              <a:t>Intelligent programmable</a:t>
            </a: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High-precision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9823AB1-F6FA-429B-8733-3E49750F6521}"/>
              </a:ext>
            </a:extLst>
          </p:cNvPr>
          <p:cNvSpPr txBox="1"/>
          <p:nvPr/>
        </p:nvSpPr>
        <p:spPr>
          <a:xfrm>
            <a:off x="322296" y="6541936"/>
            <a:ext cx="8475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[9] Q. Wu and R. Zhang.      [10] C.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Liaskos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, S.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Nie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, et al.      [11] Popov, Vladislav, et al. 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7477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Classification</a:t>
            </a:r>
            <a:endParaRPr lang="zh-CN" altLang="en-US" sz="4400" dirty="0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C1E144A-7F58-4BAD-AE59-975BD6DBCBD4}"/>
              </a:ext>
            </a:extLst>
          </p:cNvPr>
          <p:cNvSpPr/>
          <p:nvPr/>
        </p:nvSpPr>
        <p:spPr>
          <a:xfrm>
            <a:off x="2176093" y="1837145"/>
            <a:ext cx="6818377" cy="59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3481A51-4013-4131-9FFB-C24C1C532921}"/>
              </a:ext>
            </a:extLst>
          </p:cNvPr>
          <p:cNvGrpSpPr/>
          <p:nvPr/>
        </p:nvGrpSpPr>
        <p:grpSpPr>
          <a:xfrm>
            <a:off x="1359519" y="1511943"/>
            <a:ext cx="4217750" cy="3108173"/>
            <a:chOff x="885227" y="2093418"/>
            <a:chExt cx="4742649" cy="3699966"/>
          </a:xfrm>
        </p:grpSpPr>
        <p:sp>
          <p:nvSpPr>
            <p:cNvPr id="10" name="Rectangle 28">
              <a:extLst>
                <a:ext uri="{FF2B5EF4-FFF2-40B4-BE49-F238E27FC236}">
                  <a16:creationId xmlns:a16="http://schemas.microsoft.com/office/drawing/2014/main" id="{FDAB023B-CC0D-42EA-A1D7-FC3D521F0785}"/>
                </a:ext>
              </a:extLst>
            </p:cNvPr>
            <p:cNvSpPr/>
            <p:nvPr/>
          </p:nvSpPr>
          <p:spPr>
            <a:xfrm>
              <a:off x="885228" y="2093420"/>
              <a:ext cx="4742647" cy="3699964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6C38FF0F-1C82-4657-8CF4-3109BDF5DC63}"/>
                </a:ext>
              </a:extLst>
            </p:cNvPr>
            <p:cNvSpPr txBox="1"/>
            <p:nvPr/>
          </p:nvSpPr>
          <p:spPr>
            <a:xfrm>
              <a:off x="885227" y="2093418"/>
              <a:ext cx="4742649" cy="486368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Transmission</a:t>
              </a: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2" name="Picture 13">
              <a:extLst>
                <a:ext uri="{FF2B5EF4-FFF2-40B4-BE49-F238E27FC236}">
                  <a16:creationId xmlns:a16="http://schemas.microsoft.com/office/drawing/2014/main" id="{6185DD6F-9EBB-4FE4-B9C9-E77A4137D3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8104"/>
            <a:stretch/>
          </p:blipFill>
          <p:spPr>
            <a:xfrm>
              <a:off x="1427024" y="2693932"/>
              <a:ext cx="3659053" cy="303575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05D44C88-FA52-4CBA-BDE5-F51DDBAAA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713" y="4869451"/>
              <a:ext cx="361969" cy="19686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ED4E61B-4C7A-43A3-8E52-56A6B5A8F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110" y="4339284"/>
              <a:ext cx="361969" cy="196860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8E439BA-06A7-420B-BC5C-7408325D8919}"/>
              </a:ext>
            </a:extLst>
          </p:cNvPr>
          <p:cNvGrpSpPr/>
          <p:nvPr/>
        </p:nvGrpSpPr>
        <p:grpSpPr>
          <a:xfrm>
            <a:off x="6460729" y="1495361"/>
            <a:ext cx="4256278" cy="3124755"/>
            <a:chOff x="6542494" y="2093418"/>
            <a:chExt cx="4742651" cy="3699967"/>
          </a:xfrm>
        </p:grpSpPr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C6DC276B-D887-4D7B-9706-8A1999D6FBBE}"/>
                </a:ext>
              </a:extLst>
            </p:cNvPr>
            <p:cNvSpPr/>
            <p:nvPr/>
          </p:nvSpPr>
          <p:spPr>
            <a:xfrm>
              <a:off x="6542497" y="2093421"/>
              <a:ext cx="4742648" cy="3699964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B967E459-73B7-4003-89FB-615B5FF06C78}"/>
                </a:ext>
              </a:extLst>
            </p:cNvPr>
            <p:cNvSpPr txBox="1"/>
            <p:nvPr/>
          </p:nvSpPr>
          <p:spPr>
            <a:xfrm>
              <a:off x="6542494" y="2093418"/>
              <a:ext cx="4742649" cy="486368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Reflection</a:t>
              </a: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5">
              <a:extLst>
                <a:ext uri="{FF2B5EF4-FFF2-40B4-BE49-F238E27FC236}">
                  <a16:creationId xmlns:a16="http://schemas.microsoft.com/office/drawing/2014/main" id="{63F4CD69-0DC1-4E6E-820C-F271B38F76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1774"/>
            <a:stretch/>
          </p:blipFill>
          <p:spPr>
            <a:xfrm>
              <a:off x="7029200" y="2963457"/>
              <a:ext cx="3930899" cy="2603790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743FAA31-625D-447B-A21B-0313BDA81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9200" y="5332397"/>
              <a:ext cx="1095836" cy="311565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58169BFA-C7C6-40EE-99F9-FDADA18CD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2779" y="4561337"/>
              <a:ext cx="757320" cy="469720"/>
            </a:xfrm>
            <a:prstGeom prst="rect">
              <a:avLst/>
            </a:prstGeom>
          </p:spPr>
        </p:pic>
      </p:grp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514C363-3CBE-4BA3-AFA1-322E363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882" y="4973573"/>
            <a:ext cx="11225570" cy="1496950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cs typeface="Arial" panose="020B0604020202020204" pitchFamily="34" charset="0"/>
              </a:rPr>
              <a:t>Similar </a:t>
            </a:r>
            <a:r>
              <a:rPr kumimoji="1" lang="en-US" altLang="zh-CN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principle and effect  </a:t>
            </a:r>
            <a:endParaRPr kumimoji="1" lang="en-US" altLang="zh-CN" sz="2800" dirty="0">
              <a:cs typeface="Arial" panose="020B0604020202020204" pitchFamily="34" charset="0"/>
            </a:endParaRPr>
          </a:p>
          <a:p>
            <a:r>
              <a:rPr kumimoji="1" lang="en-US" altLang="zh-CN" sz="2800" dirty="0">
                <a:cs typeface="Arial" panose="020B0604020202020204" pitchFamily="34" charset="0"/>
              </a:rPr>
              <a:t>Reflection: </a:t>
            </a:r>
            <a:r>
              <a:rPr kumimoji="1" lang="en-US" altLang="zh-CN" sz="28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easier to design &amp; less control circuit requirements</a:t>
            </a:r>
            <a:endParaRPr kumimoji="1" lang="en-US" altLang="zh-CN" sz="28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91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Classification</a:t>
            </a:r>
            <a:endParaRPr lang="zh-CN" altLang="en-US" sz="4400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514C363-3CBE-4BA3-AFA1-322E363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38" y="4900324"/>
            <a:ext cx="10522924" cy="1496950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Passive: Stable,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Easy to design,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Fixed Scattering Pattern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Active: Flexible,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design,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Arbitrary Control of EM wave</a:t>
            </a:r>
          </a:p>
          <a:p>
            <a:endParaRPr kumimoji="1" lang="en-US" altLang="zh-CN" sz="2800" dirty="0">
              <a:cs typeface="Arial" panose="020B0604020202020204" pitchFamily="34" charset="0"/>
            </a:endParaRP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929EFCFA-C712-45B0-8169-B70551BE89F3}"/>
              </a:ext>
            </a:extLst>
          </p:cNvPr>
          <p:cNvSpPr/>
          <p:nvPr/>
        </p:nvSpPr>
        <p:spPr>
          <a:xfrm>
            <a:off x="2060589" y="1700354"/>
            <a:ext cx="6818377" cy="59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485F15E7-616C-4398-A3F5-1FACEDA1B1A6}"/>
              </a:ext>
            </a:extLst>
          </p:cNvPr>
          <p:cNvSpPr/>
          <p:nvPr/>
        </p:nvSpPr>
        <p:spPr>
          <a:xfrm>
            <a:off x="1244016" y="1375154"/>
            <a:ext cx="4217748" cy="3108171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</p:spPr>
        <p:txBody>
          <a:bodyPr lIns="22860" rIns="22860" anchor="ctr"/>
          <a:lstStyle/>
          <a:p>
            <a:pPr defTabSz="914217">
              <a:defRPr sz="3600" b="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6" name="TextBox 7">
            <a:extLst>
              <a:ext uri="{FF2B5EF4-FFF2-40B4-BE49-F238E27FC236}">
                <a16:creationId xmlns:a16="http://schemas.microsoft.com/office/drawing/2014/main" id="{8052FD88-3B66-4EA2-B375-F6BD651F3F93}"/>
              </a:ext>
            </a:extLst>
          </p:cNvPr>
          <p:cNvSpPr txBox="1"/>
          <p:nvPr/>
        </p:nvSpPr>
        <p:spPr>
          <a:xfrm>
            <a:off x="1244015" y="1375152"/>
            <a:ext cx="4217750" cy="408576"/>
          </a:xfrm>
          <a:prstGeom prst="rect">
            <a:avLst/>
          </a:prstGeom>
          <a:solidFill>
            <a:srgbClr val="00296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Passive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14B6E4EC-3428-4CB7-8C32-411C8F072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545" y="3707171"/>
            <a:ext cx="321908" cy="16537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2EB2DABF-77A3-4BE3-ABAB-E615B4772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9538" y="3261802"/>
            <a:ext cx="321908" cy="165373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096590A2-3D23-4D7E-BB6E-F2999D1BA537}"/>
              </a:ext>
            </a:extLst>
          </p:cNvPr>
          <p:cNvSpPr/>
          <p:nvPr/>
        </p:nvSpPr>
        <p:spPr>
          <a:xfrm>
            <a:off x="6345228" y="1358573"/>
            <a:ext cx="4256275" cy="3124752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</p:spPr>
        <p:txBody>
          <a:bodyPr lIns="22860" rIns="22860" anchor="ctr"/>
          <a:lstStyle/>
          <a:p>
            <a:pPr defTabSz="914217">
              <a:defRPr sz="3600" b="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8D5E89BE-8A89-4965-A7C0-760619627812}"/>
              </a:ext>
            </a:extLst>
          </p:cNvPr>
          <p:cNvSpPr txBox="1"/>
          <p:nvPr/>
        </p:nvSpPr>
        <p:spPr>
          <a:xfrm>
            <a:off x="6345225" y="1358570"/>
            <a:ext cx="4256276" cy="410755"/>
          </a:xfrm>
          <a:prstGeom prst="rect">
            <a:avLst/>
          </a:prstGeom>
          <a:solidFill>
            <a:srgbClr val="00296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Active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502AC077-342D-4A34-8142-18CFFCEF8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018" y="4094004"/>
            <a:ext cx="983455" cy="26312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5C248E8-DEDA-450C-A74D-D1C7397D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0137" y="3442816"/>
            <a:ext cx="679655" cy="396695"/>
          </a:xfrm>
          <a:prstGeom prst="rect">
            <a:avLst/>
          </a:prstGeom>
        </p:spPr>
      </p:pic>
      <p:pic>
        <p:nvPicPr>
          <p:cNvPr id="33" name="图片 3">
            <a:extLst>
              <a:ext uri="{FF2B5EF4-FFF2-40B4-BE49-F238E27FC236}">
                <a16:creationId xmlns:a16="http://schemas.microsoft.com/office/drawing/2014/main" id="{8691343B-7AD7-4BBA-97F0-CA8DAB19BF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17286" y="1911950"/>
            <a:ext cx="4045686" cy="2361311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AD1C337-73CA-45CC-A031-9DC90945C4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707" y="2047540"/>
            <a:ext cx="2383166" cy="2352444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CAE61BF5-D36C-4359-8906-1DB6D18430B2}"/>
              </a:ext>
            </a:extLst>
          </p:cNvPr>
          <p:cNvSpPr txBox="1"/>
          <p:nvPr/>
        </p:nvSpPr>
        <p:spPr>
          <a:xfrm>
            <a:off x="322296" y="6541936"/>
            <a:ext cx="8475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[1] Bao, Lei, et al.      [2] Cui TJ, et al. 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627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890844A-216C-4EB2-AB4D-26072E91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8013" y="1647176"/>
            <a:ext cx="4167619" cy="293066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3E9F897-62C0-41CA-AF34-1F03FF621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CN" sz="4400" dirty="0">
                <a:cs typeface="Arial" panose="020B0604020202020204" pitchFamily="34" charset="0"/>
              </a:rPr>
              <a:t>Programmable</a:t>
            </a:r>
            <a:endParaRPr lang="zh-CN" altLang="en-US" sz="4400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0514C363-3CBE-4BA3-AFA1-322E3636D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38" y="4751077"/>
            <a:ext cx="10747862" cy="164619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Phase, Amplitude, Polarization Modulation 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Hard to achieve continuously tunable phase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Trade off: Phase granularity,  radiation efficiency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Multilayer</a:t>
            </a:r>
            <a:endParaRPr kumimoji="1" lang="en-US" altLang="zh-CN" sz="2800" dirty="0">
              <a:cs typeface="Arial" panose="020B0604020202020204" pitchFamily="34" charset="0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4527D069-255E-4E57-B8AC-DC7687E732B4}"/>
              </a:ext>
            </a:extLst>
          </p:cNvPr>
          <p:cNvSpPr/>
          <p:nvPr/>
        </p:nvSpPr>
        <p:spPr>
          <a:xfrm>
            <a:off x="2050964" y="1779394"/>
            <a:ext cx="6818377" cy="59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2D0C91E-C084-4DAE-91B1-FF7726D9FB37}"/>
              </a:ext>
            </a:extLst>
          </p:cNvPr>
          <p:cNvGrpSpPr/>
          <p:nvPr/>
        </p:nvGrpSpPr>
        <p:grpSpPr>
          <a:xfrm>
            <a:off x="1524795" y="1342286"/>
            <a:ext cx="3759473" cy="3107302"/>
            <a:chOff x="854820" y="1887857"/>
            <a:chExt cx="3861307" cy="3108174"/>
          </a:xfrm>
        </p:grpSpPr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97D1053B-5237-4C39-AEB2-20F1E31F6DD7}"/>
                </a:ext>
              </a:extLst>
            </p:cNvPr>
            <p:cNvSpPr/>
            <p:nvPr/>
          </p:nvSpPr>
          <p:spPr>
            <a:xfrm>
              <a:off x="854820" y="1887860"/>
              <a:ext cx="3861307" cy="3108171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20" name="TextBox 7">
              <a:extLst>
                <a:ext uri="{FF2B5EF4-FFF2-40B4-BE49-F238E27FC236}">
                  <a16:creationId xmlns:a16="http://schemas.microsoft.com/office/drawing/2014/main" id="{E9D5C97D-B7C9-4047-BB6D-133B87C7BE63}"/>
                </a:ext>
              </a:extLst>
            </p:cNvPr>
            <p:cNvSpPr txBox="1"/>
            <p:nvPr/>
          </p:nvSpPr>
          <p:spPr>
            <a:xfrm>
              <a:off x="866593" y="1887857"/>
              <a:ext cx="3849533" cy="416997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Coding</a:t>
              </a: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7124F967-2B66-4903-ACF1-B0670400A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0057" y="4219877"/>
              <a:ext cx="321908" cy="165373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035BF769-E7B5-48F3-8979-93ED13751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050" y="3774508"/>
              <a:ext cx="321908" cy="165373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0102F0F9-C105-4A4F-A5C7-745DB9D73C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189" y="2369919"/>
              <a:ext cx="2489162" cy="2547218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409DBDC-211C-471D-945E-95BEB7A7B3CE}"/>
              </a:ext>
            </a:extLst>
          </p:cNvPr>
          <p:cNvGrpSpPr/>
          <p:nvPr/>
        </p:nvGrpSpPr>
        <p:grpSpPr>
          <a:xfrm>
            <a:off x="6962032" y="1041554"/>
            <a:ext cx="4944508" cy="3536291"/>
            <a:chOff x="6985000" y="1691320"/>
            <a:chExt cx="4902091" cy="3769680"/>
          </a:xfrm>
        </p:grpSpPr>
        <p:sp>
          <p:nvSpPr>
            <p:cNvPr id="39" name="Rectangle 28">
              <a:extLst>
                <a:ext uri="{FF2B5EF4-FFF2-40B4-BE49-F238E27FC236}">
                  <a16:creationId xmlns:a16="http://schemas.microsoft.com/office/drawing/2014/main" id="{E89FBFAA-F984-4469-BCDA-49E1EC892A08}"/>
                </a:ext>
              </a:extLst>
            </p:cNvPr>
            <p:cNvSpPr/>
            <p:nvPr/>
          </p:nvSpPr>
          <p:spPr>
            <a:xfrm>
              <a:off x="6985000" y="1691320"/>
              <a:ext cx="4076700" cy="3769680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40" name="TextBox 7">
              <a:extLst>
                <a:ext uri="{FF2B5EF4-FFF2-40B4-BE49-F238E27FC236}">
                  <a16:creationId xmlns:a16="http://schemas.microsoft.com/office/drawing/2014/main" id="{3B15C75E-2264-4F8D-B18D-3A64370A82E3}"/>
                </a:ext>
              </a:extLst>
            </p:cNvPr>
            <p:cNvSpPr txBox="1"/>
            <p:nvPr/>
          </p:nvSpPr>
          <p:spPr>
            <a:xfrm>
              <a:off x="6985000" y="1691320"/>
              <a:ext cx="4076700" cy="439445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Programmable</a:t>
              </a: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86A7FEB-4BC9-4F0A-8680-7A8F82AFF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753" y="4585336"/>
              <a:ext cx="1170048" cy="263128"/>
            </a:xfrm>
            <a:prstGeom prst="rect">
              <a:avLst/>
            </a:prstGeom>
          </p:spPr>
        </p:pic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B4AD534E-62C6-4454-98F6-8E1E0F382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78484" y="2679145"/>
              <a:ext cx="808607" cy="2077920"/>
            </a:xfrm>
            <a:prstGeom prst="rect">
              <a:avLst/>
            </a:prstGeom>
          </p:spPr>
        </p:pic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BDB42C94-D921-46D6-B3DB-A4BA7D9A7D6B}"/>
              </a:ext>
            </a:extLst>
          </p:cNvPr>
          <p:cNvSpPr txBox="1"/>
          <p:nvPr/>
        </p:nvSpPr>
        <p:spPr>
          <a:xfrm>
            <a:off x="322296" y="6541936"/>
            <a:ext cx="8475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[3] A. H. Abdelrahman, A. Z. </a:t>
            </a:r>
            <a:r>
              <a:rPr kumimoji="1" lang="en-US" altLang="zh-CN" sz="1600" dirty="0" err="1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Elsherbeni</a:t>
            </a:r>
            <a:r>
              <a:rPr kumimoji="1" lang="en-US" altLang="zh-CN" sz="1600" dirty="0">
                <a:solidFill>
                  <a:srgbClr val="002D5E"/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 and F. Yang.      [12] Li L, et al. </a:t>
            </a:r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  <a:p>
            <a:endParaRPr kumimoji="1" lang="zh-CN" altLang="en-US" sz="1600" dirty="0">
              <a:solidFill>
                <a:srgbClr val="002D5E"/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17477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mc_JI" id="{2CAFC7C5-FD05-E542-A39D-CBC602428961}" vid="{450708A6-85DA-1D4A-9D1A-1B5F2EA01A0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mc_JI" id="{2CAFC7C5-FD05-E542-A39D-CBC602428961}" vid="{3CE2D530-261D-8B44-A77D-DBA805FB106C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apmc_JI</Template>
  <TotalTime>502</TotalTime>
  <Words>1040</Words>
  <Application>Microsoft Office PowerPoint</Application>
  <PresentationFormat>宽屏</PresentationFormat>
  <Paragraphs>157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Noto Sans CJK SC Light</vt:lpstr>
      <vt:lpstr>等线</vt:lpstr>
      <vt:lpstr>微软雅黑</vt:lpstr>
      <vt:lpstr>Arial</vt:lpstr>
      <vt:lpstr>Calibri</vt:lpstr>
      <vt:lpstr>Cambria Math</vt:lpstr>
      <vt:lpstr>Wingdings</vt:lpstr>
      <vt:lpstr>1_Office 主题</vt:lpstr>
      <vt:lpstr>Office 主题</vt:lpstr>
      <vt:lpstr>PowerPoint 演示文稿</vt:lpstr>
      <vt:lpstr>Outline</vt:lpstr>
      <vt:lpstr>Outline</vt:lpstr>
      <vt:lpstr>Introduction: New Era</vt:lpstr>
      <vt:lpstr>Traditional Solutions </vt:lpstr>
      <vt:lpstr>Intelligent Metasurface</vt:lpstr>
      <vt:lpstr>Classification</vt:lpstr>
      <vt:lpstr>Classification</vt:lpstr>
      <vt:lpstr>Programmable</vt:lpstr>
      <vt:lpstr>4-th Dimension</vt:lpstr>
      <vt:lpstr>More Applications</vt:lpstr>
      <vt:lpstr>Outline</vt:lpstr>
      <vt:lpstr>Harmonic Suppression Theory</vt:lpstr>
      <vt:lpstr>Harmonic Suppression Theory</vt:lpstr>
      <vt:lpstr>Harmonic Suppression Theory</vt:lpstr>
      <vt:lpstr>Outline</vt:lpstr>
      <vt:lpstr>Unit Cell Design</vt:lpstr>
      <vt:lpstr>Unit Cell Design</vt:lpstr>
      <vt:lpstr>Outline</vt:lpstr>
      <vt:lpstr>Simulation Result</vt:lpstr>
      <vt:lpstr>Outline</vt:lpstr>
      <vt:lpstr>Conclusion</vt:lpstr>
      <vt:lpstr>References 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chengfan</dc:creator>
  <cp:lastModifiedBy>li chengfan</cp:lastModifiedBy>
  <cp:revision>9</cp:revision>
  <dcterms:created xsi:type="dcterms:W3CDTF">2021-11-29T20:13:55Z</dcterms:created>
  <dcterms:modified xsi:type="dcterms:W3CDTF">2021-11-30T07:08:07Z</dcterms:modified>
</cp:coreProperties>
</file>